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3" r:id="rId4"/>
    <p:sldId id="259" r:id="rId5"/>
    <p:sldId id="258" r:id="rId6"/>
    <p:sldId id="274" r:id="rId7"/>
    <p:sldId id="275" r:id="rId8"/>
    <p:sldId id="287" r:id="rId9"/>
    <p:sldId id="292" r:id="rId10"/>
    <p:sldId id="260" r:id="rId11"/>
    <p:sldId id="291" r:id="rId12"/>
    <p:sldId id="276" r:id="rId13"/>
    <p:sldId id="288" r:id="rId14"/>
    <p:sldId id="277" r:id="rId15"/>
    <p:sldId id="289" r:id="rId16"/>
    <p:sldId id="278" r:id="rId17"/>
    <p:sldId id="290" r:id="rId18"/>
    <p:sldId id="279" r:id="rId19"/>
    <p:sldId id="262" r:id="rId20"/>
    <p:sldId id="293" r:id="rId21"/>
    <p:sldId id="263" r:id="rId22"/>
    <p:sldId id="280" r:id="rId23"/>
    <p:sldId id="281" r:id="rId24"/>
    <p:sldId id="283" r:id="rId25"/>
    <p:sldId id="284" r:id="rId26"/>
    <p:sldId id="285" r:id="rId27"/>
    <p:sldId id="282" r:id="rId28"/>
    <p:sldId id="286" r:id="rId29"/>
    <p:sldId id="264" r:id="rId30"/>
    <p:sldId id="265" r:id="rId31"/>
    <p:sldId id="27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C74DEAB-59B4-4B21-9C48-78370BF68BC4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5EF2DAC-1BD5-4DD3-B4D8-ABD0DF9863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Nature vs. Nurture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Kevin P. Spotts</a:t>
            </a:r>
          </a:p>
          <a:p>
            <a:r>
              <a:rPr lang="en-US" dirty="0" smtClean="0"/>
              <a:t>George L. Gradwell, Jr</a:t>
            </a:r>
          </a:p>
          <a:p>
            <a:r>
              <a:rPr lang="en-US" dirty="0" smtClean="0"/>
              <a:t>Zachary R. Kaplan</a:t>
            </a:r>
            <a:endParaRPr lang="en-US" dirty="0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873091" cy="325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Data- Gender vs. “nature vs. Nurture”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799"/>
            <a:ext cx="4038601" cy="282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1000" y="3962401"/>
            <a:ext cx="358140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Choice A: Majority/All Nature</a:t>
            </a:r>
          </a:p>
          <a:p>
            <a:r>
              <a:rPr lang="en-US" sz="1600" dirty="0" smtClean="0"/>
              <a:t>Choice B: 50/50 Nature/Nurture</a:t>
            </a:r>
          </a:p>
          <a:p>
            <a:r>
              <a:rPr lang="en-US" sz="1600" dirty="0" smtClean="0"/>
              <a:t>Choice C: Majority/ All Nurture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5181600"/>
            <a:ext cx="12954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M: Male </a:t>
            </a:r>
          </a:p>
          <a:p>
            <a:r>
              <a:rPr lang="en-US" sz="1600" dirty="0" smtClean="0"/>
              <a:t>F: Female</a:t>
            </a:r>
            <a:endParaRPr lang="en-US" sz="1600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76400"/>
            <a:ext cx="3723182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Exploratory Data- Gender vs. “nature vs. Nurture”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9416"/>
            <a:ext cx="2971800" cy="34778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Males:</a:t>
            </a:r>
          </a:p>
          <a:p>
            <a:pPr lvl="1">
              <a:buFontTx/>
              <a:buChar char="-"/>
            </a:pPr>
            <a:r>
              <a:rPr lang="en-US" dirty="0" smtClean="0"/>
              <a:t>Choice A: 27.1%</a:t>
            </a:r>
          </a:p>
          <a:p>
            <a:pPr lvl="1">
              <a:buFontTx/>
              <a:buChar char="-"/>
            </a:pPr>
            <a:r>
              <a:rPr lang="en-US" dirty="0" smtClean="0"/>
              <a:t>Choice B: 35.6%</a:t>
            </a:r>
          </a:p>
          <a:p>
            <a:pPr lvl="1">
              <a:buFontTx/>
              <a:buChar char="-"/>
            </a:pPr>
            <a:r>
              <a:rPr lang="en-US" dirty="0" smtClean="0"/>
              <a:t>Choice C: 37.3%</a:t>
            </a:r>
          </a:p>
          <a:p>
            <a:pPr>
              <a:buFontTx/>
              <a:buChar char="-"/>
            </a:pPr>
            <a:r>
              <a:rPr lang="en-US" dirty="0" smtClean="0"/>
              <a:t>Females:</a:t>
            </a:r>
          </a:p>
          <a:p>
            <a:pPr lvl="1">
              <a:buFontTx/>
              <a:buChar char="-"/>
            </a:pPr>
            <a:r>
              <a:rPr lang="en-US" dirty="0" smtClean="0"/>
              <a:t>Choice A: 20.8%</a:t>
            </a:r>
          </a:p>
          <a:p>
            <a:pPr lvl="1">
              <a:buFontTx/>
              <a:buChar char="-"/>
            </a:pPr>
            <a:r>
              <a:rPr lang="en-US" dirty="0" smtClean="0"/>
              <a:t>Choice B: 45.8%</a:t>
            </a:r>
          </a:p>
          <a:p>
            <a:pPr lvl="1">
              <a:buFontTx/>
              <a:buChar char="-"/>
            </a:pPr>
            <a:r>
              <a:rPr lang="en-US" dirty="0" smtClean="0"/>
              <a:t>Choice C: 33.3%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19400"/>
            <a:ext cx="426573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Data: Decade Born vs. “Nature vs. Nurture” </a:t>
            </a:r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4343400" cy="25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3810000"/>
            <a:ext cx="473260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Choice A: Majority/All Nature</a:t>
            </a:r>
          </a:p>
          <a:p>
            <a:r>
              <a:rPr lang="en-US" sz="2400" dirty="0" smtClean="0"/>
              <a:t>Choice B: 50/50 Nature/Nurture</a:t>
            </a:r>
          </a:p>
          <a:p>
            <a:r>
              <a:rPr lang="en-US" sz="2400" dirty="0" smtClean="0"/>
              <a:t>Choice C: Majority/ All Nurture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486400"/>
            <a:ext cx="40386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Decade A: 1930s-1960s</a:t>
            </a:r>
          </a:p>
          <a:p>
            <a:r>
              <a:rPr lang="en-US" sz="2400" dirty="0" smtClean="0"/>
              <a:t>Decade B: 1970s-1990s</a:t>
            </a:r>
            <a:endParaRPr lang="en-US" sz="2400" dirty="0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1" y="1143000"/>
            <a:ext cx="35393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5.mshcdn.com/wp-content/uploads/2010/02/Picture-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343400"/>
            <a:ext cx="3085860" cy="21774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Exploratory Data: Decade Born vs. “Nature vs. Nurture”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2004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86200" y="1981200"/>
            <a:ext cx="4572000" cy="35394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/>
              <a:t>1930s-1960s: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A: 40.8%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B: 28.6%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C: 30.6%</a:t>
            </a:r>
          </a:p>
          <a:p>
            <a:pPr>
              <a:buFontTx/>
              <a:buChar char="-"/>
            </a:pPr>
            <a:r>
              <a:rPr lang="en-US" sz="2800" dirty="0" smtClean="0"/>
              <a:t>1970s-1990s: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A: 10.3%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B: 50%</a:t>
            </a:r>
          </a:p>
          <a:p>
            <a:pPr lvl="1">
              <a:buFontTx/>
              <a:buChar char="-"/>
            </a:pPr>
            <a:r>
              <a:rPr lang="en-US" sz="2800" dirty="0" smtClean="0"/>
              <a:t>Choice C: 39.7%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Data: political Affiliation vs. “nature vs. Nurture”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4559874" cy="262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343400" y="3962400"/>
            <a:ext cx="358140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Choice A: Majority/All Nature</a:t>
            </a:r>
          </a:p>
          <a:p>
            <a:r>
              <a:rPr lang="en-US" sz="1600" dirty="0" smtClean="0"/>
              <a:t>Choice B: 50/50 Nature/Nurture</a:t>
            </a:r>
          </a:p>
          <a:p>
            <a:r>
              <a:rPr lang="en-US" sz="1600" dirty="0" smtClean="0"/>
              <a:t>Choice C: Majority/ All Nurture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5257800"/>
            <a:ext cx="3276600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D: Democrat</a:t>
            </a:r>
          </a:p>
          <a:p>
            <a:r>
              <a:rPr lang="en-US" sz="1600" dirty="0" smtClean="0"/>
              <a:t>O: Other</a:t>
            </a:r>
          </a:p>
          <a:p>
            <a:r>
              <a:rPr lang="en-US" sz="1600" dirty="0" smtClean="0"/>
              <a:t>R: Republican</a:t>
            </a:r>
            <a:endParaRPr lang="en-US" sz="1600" dirty="0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191000"/>
            <a:ext cx="288584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194054"/>
            <a:ext cx="2895600" cy="257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Exploratory Data: political Affiliation vs. “nature vs. Nurture”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3200400" cy="52091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Democrats:</a:t>
            </a:r>
          </a:p>
          <a:p>
            <a:pPr lvl="1">
              <a:buFontTx/>
              <a:buChar char="-"/>
            </a:pPr>
            <a:r>
              <a:rPr lang="en-US" dirty="0" smtClean="0"/>
              <a:t>Choice A: </a:t>
            </a:r>
            <a:r>
              <a:rPr lang="en-US" dirty="0" smtClean="0"/>
              <a:t>26.3%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Choice B: </a:t>
            </a:r>
            <a:r>
              <a:rPr lang="en-US" dirty="0" smtClean="0"/>
              <a:t>39.5%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Choice C: </a:t>
            </a:r>
            <a:r>
              <a:rPr lang="en-US" dirty="0" smtClean="0"/>
              <a:t>34.2%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Republicans:</a:t>
            </a:r>
          </a:p>
          <a:p>
            <a:pPr lvl="1">
              <a:buFontTx/>
              <a:buChar char="-"/>
            </a:pPr>
            <a:r>
              <a:rPr lang="en-US" dirty="0" smtClean="0"/>
              <a:t>Choice A: 10.3%</a:t>
            </a:r>
          </a:p>
          <a:p>
            <a:pPr lvl="1">
              <a:buFontTx/>
              <a:buChar char="-"/>
            </a:pPr>
            <a:r>
              <a:rPr lang="en-US" dirty="0" smtClean="0"/>
              <a:t>Choice B: 50%</a:t>
            </a:r>
          </a:p>
          <a:p>
            <a:pPr lvl="1">
              <a:buFontTx/>
              <a:buChar char="-"/>
            </a:pPr>
            <a:r>
              <a:rPr lang="en-US" dirty="0" smtClean="0"/>
              <a:t>Choice C: 39.7%</a:t>
            </a:r>
          </a:p>
          <a:p>
            <a:pPr>
              <a:buFontTx/>
              <a:buChar char="-"/>
            </a:pPr>
            <a:r>
              <a:rPr lang="en-US" dirty="0" smtClean="0"/>
              <a:t>Other</a:t>
            </a:r>
          </a:p>
          <a:p>
            <a:pPr lvl="1">
              <a:buFontTx/>
              <a:buChar char="-"/>
            </a:pPr>
            <a:r>
              <a:rPr lang="en-US" dirty="0" smtClean="0"/>
              <a:t>Choice A: 33.3%</a:t>
            </a:r>
          </a:p>
          <a:p>
            <a:pPr lvl="1">
              <a:buFontTx/>
              <a:buChar char="-"/>
            </a:pPr>
            <a:r>
              <a:rPr lang="en-US" dirty="0" smtClean="0"/>
              <a:t>Choice B: 36.7%</a:t>
            </a:r>
          </a:p>
          <a:p>
            <a:pPr lvl="1">
              <a:buFontTx/>
              <a:buChar char="-"/>
            </a:pPr>
            <a:r>
              <a:rPr lang="en-US" dirty="0" smtClean="0"/>
              <a:t>Choice C: 30%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362200"/>
            <a:ext cx="4230655" cy="345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Exploratory data: Siblings vs. “nature vs. Nurture”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407602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1000" y="3962401"/>
            <a:ext cx="3581400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Choice A: Majority/All Nature</a:t>
            </a:r>
          </a:p>
          <a:p>
            <a:r>
              <a:rPr lang="en-US" sz="1600" dirty="0" smtClean="0"/>
              <a:t>Choice B: 50/50 Nature/Nurture</a:t>
            </a:r>
          </a:p>
          <a:p>
            <a:r>
              <a:rPr lang="en-US" sz="1600" dirty="0" smtClean="0"/>
              <a:t>Choice C: Majority/ All Nurture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181600"/>
            <a:ext cx="32004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Sibling Choice A: 0-2 Siblings</a:t>
            </a:r>
          </a:p>
          <a:p>
            <a:r>
              <a:rPr lang="en-US" sz="1600" dirty="0" smtClean="0"/>
              <a:t>Sibling Choice B: 3+ Siblings</a:t>
            </a:r>
            <a:endParaRPr lang="en-US" sz="1600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514600"/>
            <a:ext cx="37576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Exploratory data: Siblings vs. “nature vs. Nurture”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3826463" cy="388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29200" y="2286000"/>
            <a:ext cx="2667000" cy="34163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-0 to 2 Siblings:</a:t>
            </a:r>
          </a:p>
          <a:p>
            <a:r>
              <a:rPr lang="en-US" sz="2400" dirty="0" smtClean="0"/>
              <a:t>-Choice A: 10.8%</a:t>
            </a:r>
          </a:p>
          <a:p>
            <a:r>
              <a:rPr lang="en-US" sz="2400" dirty="0" smtClean="0"/>
              <a:t>Choice B: 52.3%</a:t>
            </a:r>
          </a:p>
          <a:p>
            <a:r>
              <a:rPr lang="en-US" sz="2400" dirty="0" smtClean="0"/>
              <a:t>Choice C: 36.9%</a:t>
            </a:r>
          </a:p>
          <a:p>
            <a:endParaRPr lang="en-US" sz="2400" dirty="0" smtClean="0"/>
          </a:p>
          <a:p>
            <a:r>
              <a:rPr lang="en-US" sz="2400" dirty="0" smtClean="0"/>
              <a:t>-3+ Siblings </a:t>
            </a:r>
          </a:p>
          <a:p>
            <a:pPr>
              <a:buFontTx/>
              <a:buChar char="-"/>
            </a:pPr>
            <a:r>
              <a:rPr lang="en-US" sz="2400" dirty="0" smtClean="0"/>
              <a:t>Choice A: 45.2%</a:t>
            </a:r>
          </a:p>
          <a:p>
            <a:pPr>
              <a:buFontTx/>
              <a:buChar char="-"/>
            </a:pPr>
            <a:r>
              <a:rPr lang="en-US" sz="2400" dirty="0" smtClean="0"/>
              <a:t>Choice B: 21.4%</a:t>
            </a:r>
          </a:p>
          <a:p>
            <a:pPr>
              <a:buFontTx/>
              <a:buChar char="-"/>
            </a:pPr>
            <a:r>
              <a:rPr lang="en-US" sz="2400" dirty="0" smtClean="0"/>
              <a:t>Choice C: 33.3%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457200"/>
            <a:ext cx="7239000" cy="1143000"/>
          </a:xfrm>
        </p:spPr>
        <p:txBody>
          <a:bodyPr/>
          <a:lstStyle/>
          <a:p>
            <a:r>
              <a:rPr lang="en-US" dirty="0" smtClean="0"/>
              <a:t>Sample Population</a:t>
            </a:r>
            <a:endParaRPr lang="en-US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838200"/>
            <a:ext cx="3429000" cy="279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762000"/>
            <a:ext cx="3429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733800"/>
            <a:ext cx="351064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810000"/>
            <a:ext cx="3352800" cy="273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14400" y="1905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44.9%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828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55.1%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35.5%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1200" y="4876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28%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4724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36.5%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4724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60.7%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67000" y="5105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39.3%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1981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45.8%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484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54.2%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 About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Political affiliation and gender do </a:t>
            </a:r>
            <a:r>
              <a:rPr lang="en-US" b="1" u="sng" dirty="0" smtClean="0"/>
              <a:t>not</a:t>
            </a:r>
            <a:r>
              <a:rPr lang="en-US" dirty="0" smtClean="0"/>
              <a:t> effect an individual’s opinions on Nature vs. Nurture in our community</a:t>
            </a:r>
          </a:p>
          <a:p>
            <a:r>
              <a:rPr lang="en-US" dirty="0" smtClean="0"/>
              <a:t>Decade born and number of siblings </a:t>
            </a:r>
            <a:r>
              <a:rPr lang="en-US" b="1" u="sng" dirty="0" smtClean="0"/>
              <a:t>DO </a:t>
            </a:r>
            <a:r>
              <a:rPr lang="en-US" dirty="0" smtClean="0"/>
              <a:t>effect an individual’s opinion on Nature vs. Nurture</a:t>
            </a:r>
          </a:p>
          <a:p>
            <a:pPr lvl="1"/>
            <a:r>
              <a:rPr lang="en-US" dirty="0" smtClean="0"/>
              <a:t>Individuals born from 1930s-1960s more likely to believe that NATURE is a larger factor</a:t>
            </a:r>
          </a:p>
          <a:p>
            <a:pPr lvl="1"/>
            <a:r>
              <a:rPr lang="en-US" dirty="0" smtClean="0"/>
              <a:t>Individuals born from 1970s-1990s more likely to believe that Nature and Nurture play equal roles or that NURTURE is a larger factor</a:t>
            </a:r>
          </a:p>
          <a:p>
            <a:pPr lvl="1"/>
            <a:r>
              <a:rPr lang="en-US" dirty="0" smtClean="0"/>
              <a:t>Individuals with 3+ siblings are more likely to believe that NATURE is a larger factor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Background of Nature vs. nurture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Conceptual Origins</a:t>
            </a:r>
          </a:p>
          <a:p>
            <a:pPr lvl="1"/>
            <a:r>
              <a:rPr lang="en-US" dirty="0" smtClean="0"/>
              <a:t>Nature- behavioral and personality traits originate from heredity</a:t>
            </a:r>
          </a:p>
          <a:p>
            <a:pPr lvl="2"/>
            <a:r>
              <a:rPr lang="en-US" dirty="0" smtClean="0"/>
              <a:t>Traits come from biological parents</a:t>
            </a:r>
          </a:p>
          <a:p>
            <a:pPr lvl="1"/>
            <a:r>
              <a:rPr lang="en-US" dirty="0" smtClean="0"/>
              <a:t>Nurture- behavioral and personality traits come from the environment in which individual is raised in</a:t>
            </a:r>
          </a:p>
          <a:p>
            <a:pPr lvl="2"/>
            <a:r>
              <a:rPr lang="en-US" dirty="0" smtClean="0"/>
              <a:t>Traits come from setting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7" name="Picture 2" descr="http://www.csb.yale.edu/userguides/graphics/ribbons/help/dna_rg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648200"/>
            <a:ext cx="2438400" cy="19507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29000" y="5181600"/>
            <a:ext cx="99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vs.</a:t>
            </a:r>
            <a:endParaRPr lang="en-US" sz="4800" dirty="0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565904"/>
            <a:ext cx="3733800" cy="209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Inferential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391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Gender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2514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1) Categorical Data--- Gender is categorical</a:t>
            </a:r>
          </a:p>
          <a:p>
            <a:pPr lvl="1"/>
            <a:r>
              <a:rPr lang="en-US" dirty="0" smtClean="0"/>
              <a:t>2) SRS--- Yes, systematic sampling of random population</a:t>
            </a:r>
          </a:p>
          <a:p>
            <a:pPr lvl="1"/>
            <a:r>
              <a:rPr lang="en-US" dirty="0" smtClean="0"/>
              <a:t>3) All expected counts ≥5--- Yes they are</a:t>
            </a:r>
          </a:p>
          <a:p>
            <a:r>
              <a:rPr lang="en-US" dirty="0" smtClean="0"/>
              <a:t>Ho: No association exists between Gender and </a:t>
            </a:r>
            <a:r>
              <a:rPr lang="en-US" dirty="0" err="1" smtClean="0"/>
              <a:t>NvN</a:t>
            </a:r>
            <a:endParaRPr lang="en-US" dirty="0" smtClean="0"/>
          </a:p>
          <a:p>
            <a:r>
              <a:rPr lang="en-US" dirty="0" smtClean="0"/>
              <a:t>Ha: Association exists between Gender and </a:t>
            </a:r>
            <a:r>
              <a:rPr lang="en-US" dirty="0" err="1" smtClean="0"/>
              <a:t>NvN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733800"/>
            <a:ext cx="4849283" cy="280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Gender and “Nature Vs. Nurture”</a:t>
            </a:r>
            <a:endParaRPr lang="en-US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152525" y="2286000"/>
          <a:ext cx="5700713" cy="647700"/>
        </p:xfrm>
        <a:graphic>
          <a:graphicData uri="http://schemas.openxmlformats.org/presentationml/2006/ole">
            <p:oleObj spid="_x0000_s34818" name="Equation" r:id="rId3" imgW="3695400" imgH="41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200400"/>
            <a:ext cx="7696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DF= 2		 P(X²&gt;1.237)= .54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-We fail to reject Ho because P-value .54 &gt; </a:t>
            </a:r>
            <a:r>
              <a:rPr lang="el-GR" sz="2400" dirty="0" smtClean="0"/>
              <a:t>α</a:t>
            </a:r>
            <a:r>
              <a:rPr lang="en-US" sz="2400" dirty="0" smtClean="0"/>
              <a:t>= .05.</a:t>
            </a:r>
          </a:p>
          <a:p>
            <a:r>
              <a:rPr lang="en-US" sz="2400" dirty="0" smtClean="0"/>
              <a:t>-We have sufficient evidence that there is no association between gender and opinion on Nature vs. Nurture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Decade born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65778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1) Categorical Data--- Decade Born is categorical</a:t>
            </a:r>
          </a:p>
          <a:p>
            <a:pPr lvl="1"/>
            <a:r>
              <a:rPr lang="en-US" dirty="0" smtClean="0"/>
              <a:t>2) SRS--- Yes, systematic sampling of random population</a:t>
            </a:r>
          </a:p>
          <a:p>
            <a:pPr lvl="1"/>
            <a:r>
              <a:rPr lang="en-US" dirty="0" smtClean="0"/>
              <a:t>3) All expected counts ≥5--- Yes they are</a:t>
            </a:r>
          </a:p>
          <a:p>
            <a:r>
              <a:rPr lang="en-US" dirty="0" smtClean="0"/>
              <a:t>Ho: No association exists between decade born and </a:t>
            </a:r>
            <a:r>
              <a:rPr lang="en-US" dirty="0" err="1" smtClean="0"/>
              <a:t>NvN</a:t>
            </a:r>
            <a:endParaRPr lang="en-US" dirty="0" smtClean="0"/>
          </a:p>
          <a:p>
            <a:r>
              <a:rPr lang="en-US" dirty="0" smtClean="0"/>
              <a:t>Ha: Association exists between decade born and </a:t>
            </a:r>
            <a:r>
              <a:rPr lang="en-US" dirty="0" err="1" smtClean="0"/>
              <a:t>NvN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038600"/>
            <a:ext cx="4267200" cy="265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Decade born and “Nature Vs. Nurture”</a:t>
            </a:r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ph idx="1"/>
          </p:nvPr>
        </p:nvGraphicFramePr>
        <p:xfrm>
          <a:off x="457200" y="1600200"/>
          <a:ext cx="7112000" cy="838200"/>
        </p:xfrm>
        <a:graphic>
          <a:graphicData uri="http://schemas.openxmlformats.org/presentationml/2006/ole">
            <p:oleObj spid="_x0000_s37890" name="Equation" r:id="rId3" imgW="3555720" imgH="41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2895600"/>
            <a:ext cx="7315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DF=2	P(X²&gt;13.8)= .001</a:t>
            </a:r>
          </a:p>
          <a:p>
            <a:endParaRPr lang="en-US" sz="2800" dirty="0" smtClean="0"/>
          </a:p>
          <a:p>
            <a:r>
              <a:rPr lang="en-US" sz="2800" dirty="0" smtClean="0"/>
              <a:t>-We reject Ho because P-value .001&lt; </a:t>
            </a:r>
            <a:r>
              <a:rPr lang="el-GR" sz="2800" dirty="0" smtClean="0"/>
              <a:t>α</a:t>
            </a:r>
            <a:r>
              <a:rPr lang="en-US" sz="2800" dirty="0" smtClean="0"/>
              <a:t>=.005</a:t>
            </a:r>
          </a:p>
          <a:p>
            <a:r>
              <a:rPr lang="en-US" sz="2800" dirty="0" smtClean="0"/>
              <a:t>- We have sufficient evidence that an association exists between decade born and opinion on Nature vs. Nurture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Political Affiliation and “Nature Vs. Nurture”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288638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1) Categorical Data-Political Affiliation is categorical</a:t>
            </a:r>
          </a:p>
          <a:p>
            <a:pPr lvl="1"/>
            <a:r>
              <a:rPr lang="en-US" dirty="0" smtClean="0"/>
              <a:t>2) SRS--- Yes, systematic sampling of random population</a:t>
            </a:r>
          </a:p>
          <a:p>
            <a:pPr lvl="1"/>
            <a:r>
              <a:rPr lang="en-US" dirty="0" smtClean="0"/>
              <a:t>3) All expected counts ≥5--- Yes they are</a:t>
            </a:r>
          </a:p>
          <a:p>
            <a:r>
              <a:rPr lang="en-US" dirty="0" smtClean="0"/>
              <a:t>Ho: No association exists between political affiliation and </a:t>
            </a:r>
            <a:r>
              <a:rPr lang="en-US" dirty="0" err="1" smtClean="0"/>
              <a:t>NvN</a:t>
            </a:r>
            <a:endParaRPr lang="en-US" dirty="0" smtClean="0"/>
          </a:p>
          <a:p>
            <a:r>
              <a:rPr lang="en-US" dirty="0" smtClean="0"/>
              <a:t>Ha: Association exists between political affiliation and </a:t>
            </a:r>
            <a:r>
              <a:rPr lang="en-US" dirty="0" err="1" smtClean="0"/>
              <a:t>NvN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038600"/>
            <a:ext cx="4994609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Political Affiliation and “Nature Vs. Nurture”</a:t>
            </a:r>
            <a:endParaRPr lang="en-US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>
            <p:ph idx="1"/>
          </p:nvPr>
        </p:nvGraphicFramePr>
        <p:xfrm>
          <a:off x="723900" y="1524000"/>
          <a:ext cx="6234113" cy="762000"/>
        </p:xfrm>
        <a:graphic>
          <a:graphicData uri="http://schemas.openxmlformats.org/presentationml/2006/ole">
            <p:oleObj spid="_x0000_s39938" name="Equation" r:id="rId3" imgW="3429000" imgH="41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2895600"/>
            <a:ext cx="784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DF=4 	P(X²&gt;3.165) = .53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- We fail to reject Ho because P-value .53&gt; </a:t>
            </a:r>
            <a:r>
              <a:rPr lang="el-GR" sz="2400" dirty="0" smtClean="0"/>
              <a:t>α</a:t>
            </a:r>
            <a:r>
              <a:rPr lang="en-US" sz="2400" dirty="0" smtClean="0"/>
              <a:t>= .005</a:t>
            </a:r>
          </a:p>
          <a:p>
            <a:r>
              <a:rPr lang="en-US" sz="2400" dirty="0" smtClean="0"/>
              <a:t>-We have sufficient evidence that there is no association between political affiliation and opinion on Nature vs. Nurture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Number of Siblings and “Nature Vs. Nurture”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0"/>
            <a:ext cx="4572000" cy="26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1447800"/>
            <a:ext cx="7391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Conditions</a:t>
            </a:r>
          </a:p>
          <a:p>
            <a:pPr lvl="1"/>
            <a:r>
              <a:rPr lang="en-US" sz="2000" dirty="0" smtClean="0"/>
              <a:t>1) Categorical Number of siblings (in this case) is categorical</a:t>
            </a:r>
          </a:p>
          <a:p>
            <a:pPr lvl="1"/>
            <a:r>
              <a:rPr lang="en-US" sz="2000" dirty="0" smtClean="0"/>
              <a:t>2) SRS--- Yes, systematic sampling of random population</a:t>
            </a:r>
          </a:p>
          <a:p>
            <a:pPr lvl="1"/>
            <a:r>
              <a:rPr lang="en-US" sz="2000" dirty="0" smtClean="0"/>
              <a:t>3) All expected counts ≥5--- Yes they are</a:t>
            </a:r>
          </a:p>
          <a:p>
            <a:r>
              <a:rPr lang="en-US" sz="2000" dirty="0" smtClean="0"/>
              <a:t>Ho: No association exists between number of siblings and </a:t>
            </a:r>
            <a:r>
              <a:rPr lang="en-US" sz="2000" dirty="0" err="1" smtClean="0"/>
              <a:t>NvN</a:t>
            </a:r>
            <a:endParaRPr lang="en-US" sz="2000" dirty="0" smtClean="0"/>
          </a:p>
          <a:p>
            <a:r>
              <a:rPr lang="en-US" sz="2000" dirty="0" smtClean="0"/>
              <a:t>Ha: Association exists between number of siblings and </a:t>
            </a:r>
            <a:r>
              <a:rPr lang="en-US" sz="2000" dirty="0" err="1" smtClean="0"/>
              <a:t>NvN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0040"/>
            <a:ext cx="8153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X²Test of independence: Number of Siblings and “Nature Vs. Nurture”</a:t>
            </a:r>
            <a:endParaRPr lang="en-US" dirty="0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>
            <p:ph idx="1"/>
          </p:nvPr>
        </p:nvGraphicFramePr>
        <p:xfrm>
          <a:off x="1004888" y="1828800"/>
          <a:ext cx="6507162" cy="750888"/>
        </p:xfrm>
        <a:graphic>
          <a:graphicData uri="http://schemas.openxmlformats.org/presentationml/2006/ole">
            <p:oleObj spid="_x0000_s40962" name="Equation" r:id="rId3" imgW="3632040" imgH="41904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2895600"/>
            <a:ext cx="784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DF= 2	P(X²&gt;18.62)= .0001</a:t>
            </a:r>
          </a:p>
          <a:p>
            <a:endParaRPr lang="en-US" sz="2800" dirty="0" smtClean="0"/>
          </a:p>
          <a:p>
            <a:pPr>
              <a:buFontTx/>
              <a:buChar char="-"/>
            </a:pPr>
            <a:r>
              <a:rPr lang="en-US" sz="2800" dirty="0" smtClean="0"/>
              <a:t>We reject Ho because P-value .0001 &lt; </a:t>
            </a:r>
            <a:r>
              <a:rPr lang="el-GR" sz="2800" dirty="0" smtClean="0"/>
              <a:t>α</a:t>
            </a:r>
            <a:r>
              <a:rPr lang="en-US" sz="2800" dirty="0" smtClean="0"/>
              <a:t>= .005</a:t>
            </a:r>
          </a:p>
          <a:p>
            <a:pPr>
              <a:buFontTx/>
              <a:buChar char="-"/>
            </a:pPr>
            <a:r>
              <a:rPr lang="en-US" sz="2800" dirty="0" smtClean="0"/>
              <a:t>We have sufficient evidence that an association exists between number of siblings and opinion on Nature vs. Nurture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the findings of the X² Tests of Independence, we can conclude that in our population: </a:t>
            </a:r>
          </a:p>
          <a:p>
            <a:pPr lvl="1"/>
            <a:r>
              <a:rPr lang="en-US" dirty="0" smtClean="0"/>
              <a:t>No association exists between one’s opinion on Nature vs. Nurture and gender</a:t>
            </a:r>
          </a:p>
          <a:p>
            <a:pPr lvl="1"/>
            <a:r>
              <a:rPr lang="en-US" dirty="0" smtClean="0"/>
              <a:t>No association exists between one’s opinion on Nature vs. Nurture and political affiliation </a:t>
            </a:r>
          </a:p>
          <a:p>
            <a:pPr lvl="1"/>
            <a:r>
              <a:rPr lang="en-US" dirty="0" smtClean="0"/>
              <a:t>An association exists between one’s opinion on Nature vs. Nurture and the decade in which one was born</a:t>
            </a:r>
          </a:p>
          <a:p>
            <a:pPr lvl="1"/>
            <a:r>
              <a:rPr lang="en-US" dirty="0" smtClean="0"/>
              <a:t>An association exists between one’s opinion on Nature vs. Nurture and the number of siblings one has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of nature vs. Nurture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 Origins</a:t>
            </a:r>
          </a:p>
          <a:p>
            <a:pPr lvl="1"/>
            <a:r>
              <a:rPr lang="en-US" dirty="0" smtClean="0"/>
              <a:t>Exact origin of titled concept is unknown</a:t>
            </a:r>
          </a:p>
          <a:p>
            <a:pPr lvl="1"/>
            <a:r>
              <a:rPr lang="en-US" dirty="0" smtClean="0"/>
              <a:t>Discussed by Francis Galton (English Victorian Polymath), Shakespeare, Charles Darwin, and John Locke (English Philosopher) in various settings</a:t>
            </a:r>
          </a:p>
          <a:p>
            <a:endParaRPr lang="en-US" dirty="0"/>
          </a:p>
        </p:txBody>
      </p:sp>
      <p:pic>
        <p:nvPicPr>
          <p:cNvPr id="29698" name="Picture 2" descr="http://t0.gstatic.com/images?q=tbn:ANd9GcRbu3CkfcoLw0-D08QHp33pTADxf7FGcEEvGVPeZST7DX9ozyNUV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343400"/>
            <a:ext cx="1733550" cy="2291474"/>
          </a:xfrm>
          <a:prstGeom prst="rect">
            <a:avLst/>
          </a:prstGeom>
          <a:noFill/>
        </p:spPr>
      </p:pic>
      <p:pic>
        <p:nvPicPr>
          <p:cNvPr id="29700" name="Picture 4" descr="http://t2.gstatic.com/images?q=tbn:ANd9GcRHeoKqvZOb2VLqtXVPvQjhyP6XZawe4thQyZ5ULZvV4oLNh1XD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343400"/>
            <a:ext cx="1981200" cy="2314575"/>
          </a:xfrm>
          <a:prstGeom prst="rect">
            <a:avLst/>
          </a:prstGeom>
          <a:noFill/>
        </p:spPr>
      </p:pic>
      <p:pic>
        <p:nvPicPr>
          <p:cNvPr id="29702" name="Picture 6" descr="http://www.departments.oxy.edu/library/geninfo/collections/special/bannedbooks/shakespea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267200"/>
            <a:ext cx="1879600" cy="2438400"/>
          </a:xfrm>
          <a:prstGeom prst="rect">
            <a:avLst/>
          </a:prstGeom>
          <a:noFill/>
        </p:spPr>
      </p:pic>
      <p:pic>
        <p:nvPicPr>
          <p:cNvPr id="29704" name="Picture 8" descr="http://t0.gstatic.com/images?q=tbn:ANd9GcRhg4HlEw3sDLcbbWzl97wv86niBexhvq64ABVtwkDEE02w_DbnY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267200"/>
            <a:ext cx="1917209" cy="240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 visit to Valley Square not fully representative of population</a:t>
            </a:r>
          </a:p>
          <a:p>
            <a:pPr lvl="1"/>
            <a:r>
              <a:rPr lang="en-US" dirty="0" smtClean="0"/>
              <a:t>Multiple visits in other public places could be yield more accurate results</a:t>
            </a:r>
          </a:p>
          <a:p>
            <a:r>
              <a:rPr lang="en-US" dirty="0" smtClean="0"/>
              <a:t>Parents with young children disregarded</a:t>
            </a:r>
          </a:p>
          <a:p>
            <a:pPr lvl="1"/>
            <a:r>
              <a:rPr lang="en-US" dirty="0" smtClean="0"/>
              <a:t>Perhaps parents with young children have particular opinions on Nature vs. Nurture</a:t>
            </a:r>
          </a:p>
          <a:p>
            <a:r>
              <a:rPr lang="en-US" dirty="0" smtClean="0"/>
              <a:t>Personal error</a:t>
            </a:r>
          </a:p>
          <a:p>
            <a:pPr lvl="1"/>
            <a:r>
              <a:rPr lang="en-US" dirty="0" smtClean="0"/>
              <a:t>Only one person asked for volunteers</a:t>
            </a:r>
          </a:p>
          <a:p>
            <a:pPr lvl="1"/>
            <a:r>
              <a:rPr lang="en-US" dirty="0" smtClean="0"/>
              <a:t>Intimidation factor- 3 observers approaching one subject</a:t>
            </a:r>
          </a:p>
          <a:p>
            <a:pPr lvl="1"/>
            <a:r>
              <a:rPr lang="en-US" dirty="0" smtClean="0"/>
              <a:t>Bias in wording or survey</a:t>
            </a:r>
          </a:p>
          <a:p>
            <a:pPr lvl="1"/>
            <a:r>
              <a:rPr lang="en-US" dirty="0" smtClean="0"/>
              <a:t>Response bias in survey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Surprised with association between siblings and opinions on Nature vs. Nurture</a:t>
            </a:r>
          </a:p>
          <a:p>
            <a:pPr lvl="1"/>
            <a:r>
              <a:rPr lang="en-US" dirty="0" smtClean="0"/>
              <a:t>We thought that the association would be the reverse of what it turned out to be</a:t>
            </a:r>
          </a:p>
          <a:p>
            <a:r>
              <a:rPr lang="en-US" dirty="0" smtClean="0"/>
              <a:t>Not surprised with association between decade born and opinions on Nature vs. Nurture</a:t>
            </a:r>
          </a:p>
          <a:p>
            <a:pPr lvl="1"/>
            <a:r>
              <a:rPr lang="en-US" dirty="0" smtClean="0"/>
              <a:t>Opinions are more progressive as time progresses- who you are is not solely determined by your genes </a:t>
            </a:r>
          </a:p>
          <a:p>
            <a:r>
              <a:rPr lang="en-US" dirty="0" smtClean="0"/>
              <a:t>Not surprised with no associations between political affiliation/ gender and Nature vs. Nurture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7239000" cy="1143000"/>
          </a:xfrm>
        </p:spPr>
        <p:txBody>
          <a:bodyPr/>
          <a:lstStyle/>
          <a:p>
            <a:r>
              <a:rPr lang="en-US" dirty="0" smtClean="0"/>
              <a:t>Description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239000" cy="29625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factors influence one’s opinions on “Nature vs. Nurture?”</a:t>
            </a:r>
          </a:p>
          <a:p>
            <a:pPr lvl="1"/>
            <a:r>
              <a:rPr lang="en-US" dirty="0" smtClean="0"/>
              <a:t>Decade Born?</a:t>
            </a:r>
          </a:p>
          <a:p>
            <a:pPr lvl="1"/>
            <a:r>
              <a:rPr lang="en-US" dirty="0" smtClean="0"/>
              <a:t>Political Affiliation?</a:t>
            </a:r>
          </a:p>
          <a:p>
            <a:pPr lvl="1"/>
            <a:r>
              <a:rPr lang="en-US" dirty="0" smtClean="0"/>
              <a:t>Number of Siblings?</a:t>
            </a:r>
          </a:p>
          <a:p>
            <a:r>
              <a:rPr lang="en-US" dirty="0" smtClean="0"/>
              <a:t>Is there a noticeable difference in the opinions of males and females?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3314" name="Picture 2" descr="http://bostinnovation.com/wp-content/uploads/2010/08/us_politic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657600"/>
            <a:ext cx="2209800" cy="2836693"/>
          </a:xfrm>
          <a:prstGeom prst="rect">
            <a:avLst/>
          </a:prstGeom>
          <a:noFill/>
        </p:spPr>
      </p:pic>
      <p:pic>
        <p:nvPicPr>
          <p:cNvPr id="13316" name="Picture 4" descr="http://www-bgr-com.vimg.net/wp-content/uploads/2010/02/gaming-old-you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038600"/>
            <a:ext cx="3200400" cy="2308374"/>
          </a:xfrm>
          <a:prstGeom prst="rect">
            <a:avLst/>
          </a:prstGeom>
          <a:noFill/>
        </p:spPr>
      </p:pic>
      <p:pic>
        <p:nvPicPr>
          <p:cNvPr id="13318" name="Picture 6" descr="Siblings, Golden Retriever Puppi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114800"/>
            <a:ext cx="3052522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Procedure: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survey taken by subjects in public place (Valley Square)</a:t>
            </a:r>
          </a:p>
          <a:p>
            <a:pPr lvl="1"/>
            <a:r>
              <a:rPr lang="en-US" dirty="0" smtClean="0"/>
              <a:t>Systematic sampling- every other person seen was chosen to take survey</a:t>
            </a:r>
          </a:p>
          <a:p>
            <a:pPr lvl="2"/>
            <a:r>
              <a:rPr lang="en-US" dirty="0" smtClean="0"/>
              <a:t>Parents with young children disregarded for politeness</a:t>
            </a:r>
          </a:p>
          <a:p>
            <a:pPr lvl="1"/>
            <a:r>
              <a:rPr lang="en-US" dirty="0" smtClean="0"/>
              <a:t>Surveys taken on Wednesday, June 1</a:t>
            </a:r>
            <a:r>
              <a:rPr lang="en-US" baseline="30000" dirty="0" smtClean="0"/>
              <a:t>st</a:t>
            </a:r>
            <a:r>
              <a:rPr lang="en-US" dirty="0" smtClean="0"/>
              <a:t>, between 3pm and 5pm</a:t>
            </a:r>
          </a:p>
          <a:p>
            <a:r>
              <a:rPr lang="en-US" dirty="0" smtClean="0"/>
              <a:t>Additional surveys completed by adult members of Zack and George’s scout troops</a:t>
            </a:r>
          </a:p>
          <a:p>
            <a:pPr lvl="1"/>
            <a:r>
              <a:rPr lang="en-US" dirty="0" smtClean="0"/>
              <a:t>We needed more old people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239000" cy="1143000"/>
          </a:xfrm>
        </p:spPr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sz="2800" dirty="0" smtClean="0"/>
              <a:t>Gender (circle one):         Male	   	 Female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Decade Born (circle one):         1940s            1950s            1960s             1970s               1980s               1990s      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Political Affiliation (circle One):  	    Republican    	     Democrat          Independent              Other            None</a:t>
            </a:r>
          </a:p>
          <a:p>
            <a:r>
              <a:rPr lang="en-US" sz="2800" dirty="0" smtClean="0"/>
              <a:t> </a:t>
            </a:r>
          </a:p>
          <a:p>
            <a:pPr lvl="0"/>
            <a:r>
              <a:rPr lang="en-US" sz="2800" dirty="0" smtClean="0"/>
              <a:t>Number of siblings (circle one):	  0     	    1    	     2   	       3   	        4              5             6+</a:t>
            </a:r>
          </a:p>
          <a:p>
            <a:pPr lvl="0"/>
            <a:r>
              <a:rPr lang="en-US" sz="2800" dirty="0" smtClean="0"/>
              <a:t>In your opinion, do someone’s behavioral and personality traits originate more from heredity </a:t>
            </a:r>
            <a:r>
              <a:rPr lang="en-US" sz="2800" b="1" u="sng" dirty="0" smtClean="0"/>
              <a:t>(NATURE)</a:t>
            </a:r>
            <a:r>
              <a:rPr lang="en-US" sz="2800" dirty="0" smtClean="0"/>
              <a:t> or the environment in which he/she was raised (</a:t>
            </a:r>
            <a:r>
              <a:rPr lang="en-US" sz="2800" b="1" u="sng" dirty="0" smtClean="0"/>
              <a:t>NURTURE)</a:t>
            </a:r>
            <a:r>
              <a:rPr lang="en-US" sz="2800" dirty="0" smtClean="0"/>
              <a:t>? Please circle the ratio of the relationship between “nature” and “nurture” that is closest to your opinions.</a:t>
            </a:r>
          </a:p>
          <a:p>
            <a:pPr lvl="1"/>
            <a:r>
              <a:rPr lang="en-US" sz="2400" dirty="0" smtClean="0"/>
              <a:t>100% Nature</a:t>
            </a:r>
          </a:p>
          <a:p>
            <a:pPr lvl="1"/>
            <a:r>
              <a:rPr lang="en-US" sz="2400" dirty="0" smtClean="0"/>
              <a:t>75% Nature, 25% Nurture</a:t>
            </a:r>
          </a:p>
          <a:p>
            <a:pPr lvl="1"/>
            <a:r>
              <a:rPr lang="en-US" sz="2400" dirty="0" smtClean="0"/>
              <a:t>50% Nature, 50% Nurture</a:t>
            </a:r>
          </a:p>
          <a:p>
            <a:pPr lvl="1"/>
            <a:r>
              <a:rPr lang="en-US" sz="2400" dirty="0" smtClean="0"/>
              <a:t>25% Nature, 75% Nurture</a:t>
            </a:r>
          </a:p>
          <a:p>
            <a:pPr lvl="1"/>
            <a:r>
              <a:rPr lang="en-US" sz="2400" dirty="0" smtClean="0"/>
              <a:t>100% Nurture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Procedure: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All data categorized and entered into fathom</a:t>
            </a:r>
          </a:p>
          <a:p>
            <a:pPr lvl="2"/>
            <a:r>
              <a:rPr lang="en-US" dirty="0" smtClean="0"/>
              <a:t>Some groups combined so all conditions could be met</a:t>
            </a:r>
          </a:p>
          <a:p>
            <a:pPr lvl="3"/>
            <a:r>
              <a:rPr lang="en-US" dirty="0" smtClean="0"/>
              <a:t>Response to Nature vs. Nurture question, decade born, political affiliation</a:t>
            </a:r>
          </a:p>
          <a:p>
            <a:pPr lvl="1"/>
            <a:r>
              <a:rPr lang="en-US" dirty="0" smtClean="0"/>
              <a:t>X² Test of Independence performed on each variable</a:t>
            </a:r>
          </a:p>
          <a:p>
            <a:pPr lvl="2"/>
            <a:r>
              <a:rPr lang="en-US" dirty="0" smtClean="0"/>
              <a:t>Conditions checked and met</a:t>
            </a:r>
          </a:p>
          <a:p>
            <a:pPr lvl="2"/>
            <a:r>
              <a:rPr lang="en-US" dirty="0" smtClean="0"/>
              <a:t>Mechanics performed</a:t>
            </a:r>
          </a:p>
          <a:p>
            <a:pPr lvl="2"/>
            <a:r>
              <a:rPr lang="en-US" dirty="0" smtClean="0"/>
              <a:t>Conclusions made</a:t>
            </a:r>
          </a:p>
          <a:p>
            <a:r>
              <a:rPr lang="en-US" dirty="0" smtClean="0"/>
              <a:t>Two out of four variables (gender, decade born, political affiliation, number of siblings) DO affect one’s opinions on Nature vs. Nurture!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 which two variables have a relationship with one’s opinion on nature vs. nurture</a:t>
            </a:r>
          </a:p>
          <a:p>
            <a:pPr lvl="1"/>
            <a:r>
              <a:rPr lang="en-US" dirty="0" smtClean="0"/>
              <a:t>Gender?</a:t>
            </a:r>
          </a:p>
          <a:p>
            <a:pPr lvl="1"/>
            <a:r>
              <a:rPr lang="en-US" dirty="0" smtClean="0"/>
              <a:t>Decade Born?</a:t>
            </a:r>
          </a:p>
          <a:p>
            <a:pPr lvl="1"/>
            <a:r>
              <a:rPr lang="en-US" dirty="0" smtClean="0"/>
              <a:t>Political Affiliation?</a:t>
            </a:r>
          </a:p>
          <a:p>
            <a:pPr lvl="1"/>
            <a:r>
              <a:rPr lang="en-US" dirty="0" smtClean="0"/>
              <a:t>Number of Siblings? </a:t>
            </a:r>
          </a:p>
          <a:p>
            <a:r>
              <a:rPr lang="en-US" dirty="0" smtClean="0"/>
              <a:t>What is the relationship?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 Data Analysis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409</TotalTime>
  <Words>1339</Words>
  <Application>Microsoft Office PowerPoint</Application>
  <PresentationFormat>On-screen Show (4:3)</PresentationFormat>
  <Paragraphs>215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Opulent</vt:lpstr>
      <vt:lpstr>Equation</vt:lpstr>
      <vt:lpstr>The Nature of Nature vs. Nurture</vt:lpstr>
      <vt:lpstr>Background of Nature vs. nurture</vt:lpstr>
      <vt:lpstr>Background of nature vs. Nurture</vt:lpstr>
      <vt:lpstr>Description of study</vt:lpstr>
      <vt:lpstr>Procedure: Data collection</vt:lpstr>
      <vt:lpstr>The Survey</vt:lpstr>
      <vt:lpstr>Procedure: analysis</vt:lpstr>
      <vt:lpstr>Class activity</vt:lpstr>
      <vt:lpstr>Exploratory Data Analysis </vt:lpstr>
      <vt:lpstr>Exploratory Data- Gender vs. “nature vs. Nurture”</vt:lpstr>
      <vt:lpstr>Exploratory Data- Gender vs. “nature vs. Nurture”</vt:lpstr>
      <vt:lpstr>Exploratory Data: Decade Born vs. “Nature vs. Nurture” </vt:lpstr>
      <vt:lpstr>Exploratory Data: Decade Born vs. “Nature vs. Nurture” </vt:lpstr>
      <vt:lpstr>Exploratory Data: political Affiliation vs. “nature vs. Nurture”</vt:lpstr>
      <vt:lpstr>Exploratory Data: political Affiliation vs. “nature vs. Nurture”</vt:lpstr>
      <vt:lpstr>Exploratory data: Siblings vs. “nature vs. Nurture”</vt:lpstr>
      <vt:lpstr>Exploratory data: Siblings vs. “nature vs. Nurture”</vt:lpstr>
      <vt:lpstr>Sample Population</vt:lpstr>
      <vt:lpstr>Conclusions About population</vt:lpstr>
      <vt:lpstr>Inferential Analysis</vt:lpstr>
      <vt:lpstr>X²Test of independence: Gender and “Nature Vs. Nurture”</vt:lpstr>
      <vt:lpstr>X²Test of independence: Gender and “Nature Vs. Nurture”</vt:lpstr>
      <vt:lpstr>X²Test of independence: Decade born and “Nature Vs. Nurture”</vt:lpstr>
      <vt:lpstr>X²Test of independence: Decade born and “Nature Vs. Nurture”</vt:lpstr>
      <vt:lpstr>X²Test of independence: Political Affiliation and “Nature Vs. Nurture”</vt:lpstr>
      <vt:lpstr>X²Test of independence: Political Affiliation and “Nature Vs. Nurture”</vt:lpstr>
      <vt:lpstr>X²Test of independence: Number of Siblings and “Nature Vs. Nurture”</vt:lpstr>
      <vt:lpstr>X²Test of independence: Number of Siblings and “Nature Vs. Nurture”</vt:lpstr>
      <vt:lpstr>Application to population</vt:lpstr>
      <vt:lpstr>Bias/Error</vt:lpstr>
      <vt:lpstr>Personal Opinions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Nature vs. Nurture</dc:title>
  <dc:creator>Gradwell.G308</dc:creator>
  <cp:lastModifiedBy>Ken-Work</cp:lastModifiedBy>
  <cp:revision>44</cp:revision>
  <dcterms:created xsi:type="dcterms:W3CDTF">2011-06-03T17:30:52Z</dcterms:created>
  <dcterms:modified xsi:type="dcterms:W3CDTF">2011-06-09T02:15:57Z</dcterms:modified>
</cp:coreProperties>
</file>